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1"/>
    <p:restoredTop sz="95909"/>
  </p:normalViewPr>
  <p:slideViewPr>
    <p:cSldViewPr snapToGrid="0" snapToObjects="1">
      <p:cViewPr varScale="1">
        <p:scale>
          <a:sx n="103" d="100"/>
          <a:sy n="103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l%20mio%20Drive\Coordinamento%20LINK\2020-21\Report%20Coordinamento%20Link%202020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6886959642869E-2"/>
          <c:y val="4.9182784190811103E-2"/>
          <c:w val="0.94352976771275343"/>
          <c:h val="0.8914340707411573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'Link 2015-2020'!$A$3</c:f>
              <c:strCache>
                <c:ptCount val="1"/>
                <c:pt idx="0">
                  <c:v>Studenti reali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'Link 2015-2020'!$B$1:$G$1</c:f>
              <c:strCache>
                <c:ptCount val="6"/>
                <c:pt idx="0">
                  <c:v>A.S. 2014/2015</c:v>
                </c:pt>
                <c:pt idx="1">
                  <c:v>A.S. 2015/2016</c:v>
                </c:pt>
                <c:pt idx="2">
                  <c:v>A.S. 2016/2017</c:v>
                </c:pt>
                <c:pt idx="3">
                  <c:v>A.S. 2017/2018</c:v>
                </c:pt>
                <c:pt idx="4">
                  <c:v>A.S. 2018/2019</c:v>
                </c:pt>
                <c:pt idx="5">
                  <c:v>A.S. 2019/2020</c:v>
                </c:pt>
              </c:strCache>
            </c:strRef>
          </c:cat>
          <c:val>
            <c:numRef>
              <c:f>'Link 2015-2020'!$B$3:$G$3</c:f>
              <c:numCache>
                <c:formatCode>General</c:formatCode>
                <c:ptCount val="6"/>
                <c:pt idx="0">
                  <c:v>500</c:v>
                </c:pt>
                <c:pt idx="1">
                  <c:v>1100</c:v>
                </c:pt>
                <c:pt idx="2">
                  <c:v>900</c:v>
                </c:pt>
                <c:pt idx="3">
                  <c:v>1130</c:v>
                </c:pt>
                <c:pt idx="4">
                  <c:v>1900</c:v>
                </c:pt>
                <c:pt idx="5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6-4B53-9466-E888B76D5A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27192271"/>
        <c:axId val="1820752447"/>
      </c:barChart>
      <c:catAx>
        <c:axId val="162719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0752447"/>
        <c:crosses val="autoZero"/>
        <c:auto val="1"/>
        <c:lblAlgn val="ctr"/>
        <c:lblOffset val="100"/>
        <c:noMultiLvlLbl val="0"/>
      </c:catAx>
      <c:valAx>
        <c:axId val="182075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719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20:30:05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20:30:10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95A2-8F1E-4ABD-8927-7FB5BB3F8EB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69DD-80A5-4C25-A8A3-B7D48C5566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03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i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nti.com/k167n8jy1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dirty="0">
                <a:effectLst/>
                <a:latin typeface="MentiText"/>
              </a:rPr>
              <a:t>Per </a:t>
            </a:r>
            <a:r>
              <a:rPr lang="en-US" sz="1200" b="0" i="0" dirty="0" err="1">
                <a:effectLst/>
                <a:latin typeface="MentiText"/>
              </a:rPr>
              <a:t>votare</a:t>
            </a:r>
            <a:r>
              <a:rPr lang="en-US" sz="1200" b="0" i="0" dirty="0">
                <a:effectLst/>
                <a:latin typeface="MentiText"/>
              </a:rPr>
              <a:t> </a:t>
            </a:r>
            <a:r>
              <a:rPr lang="en-US" sz="1200" b="0" i="0" dirty="0" err="1">
                <a:effectLst/>
                <a:latin typeface="MentiText"/>
              </a:rPr>
              <a:t>vai</a:t>
            </a:r>
            <a:r>
              <a:rPr lang="en-US" sz="1200" b="0" i="0" dirty="0">
                <a:effectLst/>
                <a:latin typeface="MentiText"/>
              </a:rPr>
              <a:t> </a:t>
            </a:r>
            <a:r>
              <a:rPr lang="en-US" sz="1200" b="0" i="0" dirty="0" err="1">
                <a:effectLst/>
                <a:latin typeface="MentiText"/>
              </a:rPr>
              <a:t>su</a:t>
            </a:r>
            <a:r>
              <a:rPr lang="en-US" sz="1200" b="0" i="0" dirty="0">
                <a:effectLst/>
                <a:latin typeface="MentiText"/>
              </a:rPr>
              <a:t> </a:t>
            </a:r>
            <a:r>
              <a:rPr lang="en-US" sz="1200" b="0" i="0" dirty="0">
                <a:effectLst/>
                <a:latin typeface="MentiText"/>
                <a:hlinkClick r:id="rId3"/>
              </a:rPr>
              <a:t>www.meti.com</a:t>
            </a:r>
            <a:r>
              <a:rPr lang="en-US" sz="1200" b="0" i="0" dirty="0">
                <a:effectLst/>
                <a:latin typeface="MentiText"/>
              </a:rPr>
              <a:t> e </a:t>
            </a:r>
            <a:r>
              <a:rPr lang="en-US" sz="1200" b="0" i="0" dirty="0" err="1">
                <a:effectLst/>
                <a:latin typeface="MentiText"/>
              </a:rPr>
              <a:t>inserisci</a:t>
            </a:r>
            <a:r>
              <a:rPr lang="en-US" sz="1200" b="0" i="0" dirty="0">
                <a:effectLst/>
                <a:latin typeface="MentiText"/>
              </a:rPr>
              <a:t> il </a:t>
            </a:r>
            <a:r>
              <a:rPr lang="en-US" sz="1200" b="0" i="0" dirty="0" err="1">
                <a:effectLst/>
                <a:latin typeface="MentiText"/>
              </a:rPr>
              <a:t>codice</a:t>
            </a:r>
            <a:r>
              <a:rPr lang="en-US" sz="1200" b="0" i="0" dirty="0">
                <a:effectLst/>
                <a:latin typeface="MentiText"/>
              </a:rPr>
              <a:t> </a:t>
            </a:r>
            <a:r>
              <a:rPr lang="en-US" sz="1200" b="1" i="0" dirty="0">
                <a:effectLst/>
                <a:latin typeface="MentiText"/>
              </a:rPr>
              <a:t>7087 8648</a:t>
            </a:r>
            <a:br>
              <a:rPr lang="en-US" sz="1200" b="1" i="0" dirty="0">
                <a:effectLst/>
                <a:latin typeface="MentiText"/>
              </a:rPr>
            </a:br>
            <a:r>
              <a:rPr lang="en-US" sz="1200" i="0" dirty="0" err="1">
                <a:effectLst/>
                <a:latin typeface="MentiText"/>
              </a:rPr>
              <a:t>Oppure</a:t>
            </a:r>
            <a:r>
              <a:rPr lang="en-US" sz="1200" i="0" dirty="0">
                <a:effectLst/>
                <a:latin typeface="MentiText"/>
              </a:rPr>
              <a:t> </a:t>
            </a:r>
            <a:r>
              <a:rPr lang="en-US" sz="1200" i="0" dirty="0" err="1">
                <a:effectLst/>
                <a:latin typeface="MentiText"/>
              </a:rPr>
              <a:t>fai</a:t>
            </a:r>
            <a:r>
              <a:rPr lang="en-US" sz="1200" i="0" dirty="0">
                <a:effectLst/>
                <a:latin typeface="MentiText"/>
              </a:rPr>
              <a:t> link </a:t>
            </a:r>
            <a:r>
              <a:rPr lang="en-US" sz="1200" i="0" dirty="0" err="1">
                <a:effectLst/>
                <a:latin typeface="MentiText"/>
              </a:rPr>
              <a:t>su</a:t>
            </a:r>
            <a:r>
              <a:rPr lang="en-US" sz="1200" i="0" dirty="0">
                <a:effectLst/>
                <a:latin typeface="MentiText"/>
              </a:rPr>
              <a:t>: </a:t>
            </a:r>
            <a:r>
              <a:rPr lang="en-US" sz="1200" i="0" dirty="0">
                <a:effectLst/>
                <a:latin typeface="MentiText"/>
                <a:hlinkClick r:id="rId4"/>
              </a:rPr>
              <a:t>https://www.menti.com/k167n8jy1z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69DD-80A5-4C25-A8A3-B7D48C5566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7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dr8n2zXMA?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ovaniravenna.it/vocazione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cdv.ravennacervi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i.com/k167n8jy1z" TargetMode="External"/><Relationship Id="rId13" Type="http://schemas.openxmlformats.org/officeDocument/2006/relationships/image" Target="../media/image17.jpeg"/><Relationship Id="rId3" Type="http://schemas.openxmlformats.org/officeDocument/2006/relationships/video" Target="https://www.youtube.com/embed/58zkFHGB0Gs?feature=oembed" TargetMode="External"/><Relationship Id="rId7" Type="http://schemas.openxmlformats.org/officeDocument/2006/relationships/hyperlink" Target="http://www.meti.com/" TargetMode="External"/><Relationship Id="rId12" Type="http://schemas.openxmlformats.org/officeDocument/2006/relationships/image" Target="../media/image16.jpeg"/><Relationship Id="rId2" Type="http://schemas.openxmlformats.org/officeDocument/2006/relationships/video" Target="https://www.youtube.com/embed/ndwH42k8U70?feature=oembed" TargetMode="External"/><Relationship Id="rId1" Type="http://schemas.openxmlformats.org/officeDocument/2006/relationships/video" Target="https://www.youtube.com/embed/nZGPGLUY5jo?feature=oembed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video" Target="https://www.youtube.com/embed/TxMLNzpn66o?feature=oembed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 verità che pochi conoscono su Forum. Quello che non sapete sul tribunale  televisivo più longevo della tv italiana.">
            <a:extLst>
              <a:ext uri="{FF2B5EF4-FFF2-40B4-BE49-F238E27FC236}">
                <a16:creationId xmlns:a16="http://schemas.microsoft.com/office/drawing/2014/main" id="{D77D0DE1-FE25-A041-8890-579E5FBFD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-79583" y="8477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FAFB85-BBD2-4881-B95E-7AF3E3B59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44221" y="-192228"/>
            <a:ext cx="8269488" cy="38278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28E81-873B-5647-AFDA-80B5C5AF0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" y="2441915"/>
            <a:ext cx="6086260" cy="1212169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>
                <a:ln w="0"/>
                <a:solidFill>
                  <a:srgbClr val="FF8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DEI GIOVANI</a:t>
            </a:r>
            <a:endParaRPr lang="en-US" sz="4400" b="1" dirty="0">
              <a:ln w="0"/>
              <a:solidFill>
                <a:srgbClr val="FF86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5" name="Immagine 1">
            <a:extLst>
              <a:ext uri="{FF2B5EF4-FFF2-40B4-BE49-F238E27FC236}">
                <a16:creationId xmlns:a16="http://schemas.microsoft.com/office/drawing/2014/main" id="{B98ABFCE-4013-2043-8D08-3D5FE05A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073" y="239032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6D156B-4179-CA44-B0A5-01AD68156657}"/>
              </a:ext>
            </a:extLst>
          </p:cNvPr>
          <p:cNvSpPr txBox="1"/>
          <p:nvPr/>
        </p:nvSpPr>
        <p:spPr>
          <a:xfrm>
            <a:off x="10757749" y="114643"/>
            <a:ext cx="1513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altLang="it-IT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lang="it-IT" altLang="it-IT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altLang="it-IT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lang="it-IT" altLang="it-IT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altLang="it-IT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lang="it-IT" altLang="it-IT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800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lang="it-IT" altLang="it-IT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it-IT" altLang="it-IT" sz="800" dirty="0"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lang="it-IT" altLang="it-IT" sz="32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9D68B320-530F-0941-989D-FE7CD6234802}"/>
                  </a:ext>
                </a:extLst>
              </p14:cNvPr>
              <p14:cNvContentPartPr/>
              <p14:nvPr/>
            </p14:nvContentPartPr>
            <p14:xfrm>
              <a:off x="303760" y="-3320720"/>
              <a:ext cx="3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9D68B320-530F-0941-989D-FE7CD62348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760" y="-3329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51284E35-2A90-244A-86AF-B7D8953E37F4}"/>
                  </a:ext>
                </a:extLst>
              </p14:cNvPr>
              <p14:cNvContentPartPr/>
              <p14:nvPr/>
            </p14:nvContentPartPr>
            <p14:xfrm>
              <a:off x="-3518720" y="-2822840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51284E35-2A90-244A-86AF-B7D8953E37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527360" y="-28314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2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PROGETTO LINK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22" y="1350336"/>
            <a:ext cx="9522528" cy="541555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it-IT" b="1" dirty="0">
                <a:solidFill>
                  <a:schemeClr val="accent2"/>
                </a:solidFill>
              </a:rPr>
              <a:t>CIVICA MENTE: </a:t>
            </a:r>
            <a:r>
              <a:rPr lang="it-IT" dirty="0"/>
              <a:t>conoscere i valori principali della costituzione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chemeClr val="accent2"/>
                </a:solidFill>
              </a:rPr>
              <a:t>EDUCAZIONE ALL’AFFETTIVITÀ</a:t>
            </a:r>
            <a:r>
              <a:rPr lang="it-IT" dirty="0"/>
              <a:t>: valorizzare ed educare alle differenze di genere tra i ragazzi, nel rispetto delle relazioni e dei sentimenti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chemeClr val="accent2"/>
                </a:solidFill>
              </a:rPr>
              <a:t>EDUCAZIONE ALLA SCELTA</a:t>
            </a:r>
            <a:r>
              <a:rPr lang="it-IT" dirty="0"/>
              <a:t>: aiutare i ragazzi ad acquisire i mezzi adeguati per compiere le scelte corrette di fronte alle  questioni fondamentali della loro vita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chemeClr val="accent2"/>
                </a:solidFill>
              </a:rPr>
              <a:t>MEDIA EDUCATION</a:t>
            </a:r>
            <a:r>
              <a:rPr lang="it-IT" dirty="0"/>
              <a:t>: propone ai ragazzi gli strumenti per un utilizzo consapevole dei nuovi mezzi di comunicazione (cyberbullismo, relazioni, </a:t>
            </a:r>
            <a:r>
              <a:rPr lang="it-IT" b="1" dirty="0"/>
              <a:t>fake news, immagini manipolate, deep fake, cultura dei meme</a:t>
            </a:r>
            <a:r>
              <a:rPr lang="it-IT" dirty="0"/>
              <a:t>)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chemeClr val="accent2"/>
                </a:solidFill>
              </a:rPr>
              <a:t>MONDIALITÀ E INTERCULTURA</a:t>
            </a:r>
            <a:r>
              <a:rPr lang="it-IT" dirty="0"/>
              <a:t>: modulo per conoscere e affrontare gli stereotipi legati alle diversità culturali e testimonianza (Perù, </a:t>
            </a:r>
            <a:r>
              <a:rPr lang="it-IT" b="1" dirty="0"/>
              <a:t>rifugiati</a:t>
            </a:r>
            <a:r>
              <a:rPr lang="it-IT" dirty="0"/>
              <a:t>)</a:t>
            </a:r>
          </a:p>
          <a:p>
            <a:pPr>
              <a:lnSpc>
                <a:spcPct val="120000"/>
              </a:lnSpc>
            </a:pPr>
            <a:r>
              <a:rPr lang="it-IT" sz="1800" dirty="0">
                <a:solidFill>
                  <a:schemeClr val="accent2"/>
                </a:solidFill>
              </a:rPr>
              <a:t>NUOVI STILI DI VITA</a:t>
            </a:r>
            <a:r>
              <a:rPr lang="it-IT" sz="1800" dirty="0"/>
              <a:t>: il modulo intende diffondere i valori civili per una partecipazione attiva e consapevole alla vita cittadina, facendo conoscere ai ragazzi nuovi stili di vita, sostenibili e rispettosi della comunità locale e mondiale</a:t>
            </a:r>
          </a:p>
          <a:p>
            <a:pPr>
              <a:lnSpc>
                <a:spcPct val="120000"/>
              </a:lnSpc>
            </a:pPr>
            <a:r>
              <a:rPr lang="it-IT" sz="1800" dirty="0">
                <a:solidFill>
                  <a:schemeClr val="accent2"/>
                </a:solidFill>
              </a:rPr>
              <a:t>PROSSIMITÀ E RELAZIONALITÀ</a:t>
            </a:r>
            <a:r>
              <a:rPr lang="it-IT" sz="1800" dirty="0"/>
              <a:t>: percorso finalizzato a sperimentarsi nella relazione con l’altro e con la povertà</a:t>
            </a:r>
          </a:p>
          <a:p>
            <a:pPr>
              <a:lnSpc>
                <a:spcPct val="120000"/>
              </a:lnSpc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5FBFBEB-B9ED-4282-AA71-73031CEB13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7460" y="381664"/>
            <a:ext cx="3778482" cy="86995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63F68A03-7218-4697-870C-13BAEE4CEC99}"/>
              </a:ext>
            </a:extLst>
          </p:cNvPr>
          <p:cNvSpPr txBox="1">
            <a:spLocks/>
          </p:cNvSpPr>
          <p:nvPr/>
        </p:nvSpPr>
        <p:spPr>
          <a:xfrm>
            <a:off x="8418955" y="92108"/>
            <a:ext cx="2875491" cy="380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COORDINAMENTO</a:t>
            </a:r>
          </a:p>
        </p:txBody>
      </p:sp>
    </p:spTree>
    <p:extLst>
      <p:ext uri="{BB962C8B-B14F-4D97-AF65-F5344CB8AC3E}">
        <p14:creationId xmlns:p14="http://schemas.microsoft.com/office/powerpoint/2010/main" val="20479590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PROGETTO ODOS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818"/>
            <a:ext cx="10066866" cy="4690543"/>
          </a:xfrm>
        </p:spPr>
        <p:txBody>
          <a:bodyPr>
            <a:normAutofit/>
          </a:bodyPr>
          <a:lstStyle/>
          <a:p>
            <a:r>
              <a:rPr lang="it-IT" u="sng" dirty="0"/>
              <a:t>A CHI È RIVOLTO? </a:t>
            </a:r>
            <a:r>
              <a:rPr lang="it-IT" dirty="0"/>
              <a:t>PER TUTTI I RAGAZZI DAI 18 ANNI </a:t>
            </a:r>
          </a:p>
          <a:p>
            <a:r>
              <a:rPr lang="it-IT" u="sng" dirty="0"/>
              <a:t>QUANDO? </a:t>
            </a:r>
          </a:p>
          <a:p>
            <a:pPr marL="0" indent="0">
              <a:buNone/>
            </a:pPr>
            <a:r>
              <a:rPr lang="it-IT" dirty="0"/>
              <a:t>	- 7 NOVEMBRE </a:t>
            </a:r>
          </a:p>
          <a:p>
            <a:pPr marL="0" indent="0">
              <a:buNone/>
            </a:pPr>
            <a:r>
              <a:rPr lang="it-IT" dirty="0"/>
              <a:t>	- 5 DICEMBRE </a:t>
            </a:r>
          </a:p>
          <a:p>
            <a:pPr marL="0" indent="0">
              <a:buNone/>
            </a:pPr>
            <a:r>
              <a:rPr lang="it-IT" dirty="0"/>
              <a:t>	- 9 GENNAIO </a:t>
            </a:r>
          </a:p>
          <a:p>
            <a:pPr marL="0" indent="0">
              <a:buNone/>
            </a:pPr>
            <a:r>
              <a:rPr lang="it-IT" dirty="0"/>
              <a:t>	- 6 FEBBRAIO </a:t>
            </a:r>
          </a:p>
          <a:p>
            <a:pPr marL="0" indent="0">
              <a:buNone/>
            </a:pPr>
            <a:r>
              <a:rPr lang="it-IT" dirty="0"/>
              <a:t>	- 6 MARZO </a:t>
            </a:r>
          </a:p>
          <a:p>
            <a:pPr marL="0" indent="0">
              <a:buNone/>
            </a:pPr>
            <a:r>
              <a:rPr lang="it-IT" dirty="0"/>
              <a:t>	- 3 APRILE </a:t>
            </a:r>
          </a:p>
          <a:p>
            <a:pPr marL="0" indent="0">
              <a:buNone/>
            </a:pPr>
            <a:r>
              <a:rPr lang="it-IT" dirty="0"/>
              <a:t>	- 8 MAGGIO </a:t>
            </a:r>
          </a:p>
          <a:p>
            <a:r>
              <a:rPr lang="it-IT" u="sng" dirty="0"/>
              <a:t>DALLE 0RE 15:30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17985" y="6323478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pic>
        <p:nvPicPr>
          <p:cNvPr id="8" name="Immagine 7" descr="Immagine che contiene testo, trasporto, veivolo&#10;&#10;Descrizione generata automaticamente">
            <a:extLst>
              <a:ext uri="{FF2B5EF4-FFF2-40B4-BE49-F238E27FC236}">
                <a16:creationId xmlns:a16="http://schemas.microsoft.com/office/drawing/2014/main" id="{0E8E57E1-8193-4893-AEC4-21F19949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340" y="1491876"/>
            <a:ext cx="3316214" cy="46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38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RITIRI PER RAGAZZI E ADOLESCENTI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818"/>
            <a:ext cx="10066866" cy="46905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000" u="sng" dirty="0"/>
              <a:t>QUANDO? </a:t>
            </a:r>
            <a:r>
              <a:rPr lang="it-IT" sz="2000" dirty="0"/>
              <a:t>DURANTE IL PERIODI DI AVVENTO </a:t>
            </a:r>
          </a:p>
          <a:p>
            <a:pPr>
              <a:lnSpc>
                <a:spcPct val="150000"/>
              </a:lnSpc>
            </a:pPr>
            <a:r>
              <a:rPr lang="it-IT" sz="2000" u="sng" dirty="0"/>
              <a:t>PER I RAGAZZI: </a:t>
            </a:r>
            <a:r>
              <a:rPr lang="it-IT" sz="2000" dirty="0"/>
              <a:t>SABATO 11 DICEMBRE DALLE ORE 16 ALLE ORE 18:30 </a:t>
            </a:r>
          </a:p>
          <a:p>
            <a:pPr>
              <a:lnSpc>
                <a:spcPct val="150000"/>
              </a:lnSpc>
            </a:pPr>
            <a:r>
              <a:rPr lang="it-IT" sz="2000" u="sng" dirty="0"/>
              <a:t>PER GLI ADOLESCENTI: </a:t>
            </a:r>
            <a:r>
              <a:rPr lang="it-IT" sz="2000" dirty="0"/>
              <a:t>DOMENICA 19 DICEMBRE DALLE ORE 18 ALLE ORE 20 </a:t>
            </a:r>
          </a:p>
          <a:p>
            <a:pPr>
              <a:lnSpc>
                <a:spcPct val="150000"/>
              </a:lnSpc>
            </a:pPr>
            <a:r>
              <a:rPr lang="it-IT" sz="2000" u="sng" dirty="0"/>
              <a:t>DOVE? </a:t>
            </a:r>
            <a:r>
              <a:rPr lang="it-IT" sz="2000" dirty="0"/>
              <a:t>A SAN GIOVANNI EVANGELISTA 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17985" y="6267281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</p:spTree>
    <p:extLst>
      <p:ext uri="{BB962C8B-B14F-4D97-AF65-F5344CB8AC3E}">
        <p14:creationId xmlns:p14="http://schemas.microsoft.com/office/powerpoint/2010/main" val="87943372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PROPOSTE DI SERVIZIO: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818"/>
            <a:ext cx="10066866" cy="46905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200" dirty="0"/>
              <a:t>PIZZA GUSTO CARITA’: </a:t>
            </a:r>
            <a:r>
              <a:rPr lang="it-IT" dirty="0"/>
              <a:t>11 DICEMBRE 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sz="2200" dirty="0"/>
              <a:t>RONDA DELLA CARITA’</a:t>
            </a:r>
            <a:r>
              <a:rPr lang="it-IT" dirty="0"/>
              <a:t>: PER INFO E CONTATTI ZEBRA CEL. 347 7443041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sz="2200" dirty="0"/>
              <a:t>CORO DIOCESANO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sz="2200" dirty="0"/>
              <a:t>MENSA CARITAS </a:t>
            </a:r>
            <a:r>
              <a:rPr lang="it-IT" dirty="0"/>
              <a:t>PER INFO E CONTATTI MATTEO ZORNETTA CEL. 338 6822614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17985" y="6357039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6B4BE6-1336-41CE-A405-704FAB58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14" y="1035140"/>
            <a:ext cx="2401454" cy="135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A5DB262-6776-46F0-AC6C-E1DB0C32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166426"/>
            <a:ext cx="2401454" cy="135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4AC4EF-90D8-433B-A531-B21362533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721" y="3453834"/>
            <a:ext cx="2401454" cy="119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8A51C9-A9C2-4E26-BB78-86CCE6DC6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089" y="3966020"/>
            <a:ext cx="1764042" cy="249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9054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PREGHIERA DI INVOCAZIONE ALLO SPIRITO SANTO 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9400"/>
            <a:ext cx="8596668" cy="49569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Siamo qui dinanzi a te, Spirito Santo: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siamo tutti riuniti nel tuo nome.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Vieni a noi,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assistici,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scendi nei nostri cuori.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Insegnaci tu ciò̀ che dobbiamo fare,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mostraci tu il cammino da seguire tutti insieme.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Non permettere che da noi peccatori sia lesa la giustizia,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non ci faccia sviare l’ignoranza,</a:t>
            </a:r>
            <a:br>
              <a:rPr lang="it-IT" b="1" dirty="0"/>
            </a:br>
            <a:r>
              <a:rPr lang="it-IT" b="1" dirty="0"/>
              <a:t>non ci renda parziali l’umana simpatia,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perché́ siamo una sola cosa in te</a:t>
            </a:r>
            <a:br>
              <a:rPr lang="it-IT" b="1" dirty="0"/>
            </a:br>
            <a:r>
              <a:rPr lang="it-IT" b="1" dirty="0"/>
              <a:t>e in nulla ci discostiamo dalla verità̀.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Lo chiediamo a Te,</a:t>
            </a:r>
            <a:br>
              <a:rPr lang="it-IT" b="1" dirty="0"/>
            </a:br>
            <a:r>
              <a:rPr lang="it-IT" b="1" dirty="0"/>
              <a:t>che agisci in tutti i tempi e in tutti i luoghi,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in comunione con il Padre e con il Figlio,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per tutti i secoli dei secoli.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Amen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473B7F-5543-154F-BF99-8079BDADA370}"/>
              </a:ext>
            </a:extLst>
          </p:cNvPr>
          <p:cNvSpPr txBox="1"/>
          <p:nvPr/>
        </p:nvSpPr>
        <p:spPr>
          <a:xfrm>
            <a:off x="2069432" y="1612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46942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SINODO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it-IT" sz="2400" dirty="0"/>
              <a:t>21 NOVEMBRE: 36</a:t>
            </a:r>
            <a:r>
              <a:rPr lang="it-IT" sz="2400" baseline="30000" dirty="0"/>
              <a:t>a </a:t>
            </a:r>
            <a:r>
              <a:rPr lang="it-IT" sz="2400" dirty="0"/>
              <a:t>GMG DIOCESANA</a:t>
            </a:r>
          </a:p>
          <a:p>
            <a:pPr marL="0" indent="0">
              <a:buNone/>
            </a:pPr>
            <a:r>
              <a:rPr lang="it-IT" sz="2400" b="1" i="1" dirty="0"/>
              <a:t>«Alzati! Ti costituisco testimone di quel che hai visto!»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In preparazione alla 38</a:t>
            </a:r>
            <a:r>
              <a:rPr lang="it-IT" sz="2400" baseline="30000" dirty="0"/>
              <a:t>a</a:t>
            </a:r>
            <a:r>
              <a:rPr lang="it-IT" sz="2400" dirty="0"/>
              <a:t> GMG INTERNAZIONALE</a:t>
            </a:r>
          </a:p>
          <a:p>
            <a:pPr marL="0" indent="0">
              <a:buNone/>
            </a:pPr>
            <a:r>
              <a:rPr lang="it-IT" sz="2400" b="1" i="1" dirty="0"/>
              <a:t>«Maria si alzò e andò in fretta</a:t>
            </a:r>
            <a:r>
              <a:rPr lang="it-IT" sz="2400" b="1" dirty="0"/>
              <a:t> (Lc 1,39)</a:t>
            </a:r>
            <a:r>
              <a:rPr lang="it-IT" sz="2400" b="1" i="1" dirty="0"/>
              <a:t>»</a:t>
            </a:r>
          </a:p>
          <a:p>
            <a:pPr marL="0" indent="0">
              <a:buNone/>
            </a:pPr>
            <a:endParaRPr lang="it-IT" sz="2000" b="1" i="1" dirty="0"/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u="sng" dirty="0"/>
              <a:t>QUANDO</a:t>
            </a:r>
            <a:r>
              <a:rPr lang="it-IT" dirty="0"/>
              <a:t>: DALL’ 1 AL 6 AGOSTO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84564" y="6041362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pic>
        <p:nvPicPr>
          <p:cNvPr id="5122" name="Picture 2" descr="Presentato il logo della Gmg di Lisbona 2023 - L&amp;#39;Osservatore Romano">
            <a:extLst>
              <a:ext uri="{FF2B5EF4-FFF2-40B4-BE49-F238E27FC236}">
                <a16:creationId xmlns:a16="http://schemas.microsoft.com/office/drawing/2014/main" id="{7CCB8C13-ACB9-6743-9AF9-A3301D51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r="25734"/>
          <a:stretch/>
        </p:blipFill>
        <p:spPr bwMode="auto">
          <a:xfrm>
            <a:off x="7436309" y="3543580"/>
            <a:ext cx="1736265" cy="19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1463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PROPOSTE DI PERCORSI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818"/>
            <a:ext cx="10066866" cy="4690543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CORSO ALPHA </a:t>
            </a:r>
            <a:r>
              <a:rPr lang="it-IT" dirty="0"/>
              <a:t>PER INFO DON FEDERICO CEL. 329 2160243</a:t>
            </a: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sz="2400" dirty="0"/>
              <a:t>SEME DI VENTO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400" dirty="0"/>
              <a:t>LECTIO GIOVANI:</a:t>
            </a:r>
            <a:br>
              <a:rPr lang="it-IT" sz="2400" dirty="0"/>
            </a:br>
            <a:r>
              <a:rPr lang="it-IT" sz="2400" b="1" i="1" dirty="0"/>
              <a:t>«Dio che piacere!” Amore, sessualità e corpo nella Bibbia»</a:t>
            </a:r>
          </a:p>
          <a:p>
            <a:pPr marL="0" indent="0">
              <a:buNone/>
            </a:pPr>
            <a:r>
              <a:rPr lang="it-IT" dirty="0"/>
              <a:t>	- </a:t>
            </a:r>
            <a:r>
              <a:rPr lang="it-IT" u="sng" dirty="0"/>
              <a:t>QUANDO? </a:t>
            </a:r>
            <a:r>
              <a:rPr lang="it-IT" dirty="0"/>
              <a:t>17 dicembre, 21 gennaio, 18 febbraio, 18 marzo</a:t>
            </a:r>
          </a:p>
          <a:p>
            <a:pPr marL="0" indent="0">
              <a:buNone/>
            </a:pPr>
            <a:r>
              <a:rPr lang="it-IT" dirty="0"/>
              <a:t>	- </a:t>
            </a:r>
            <a:r>
              <a:rPr lang="it-IT" u="sng" dirty="0"/>
              <a:t>ORE 20:45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17985" y="6336257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pic>
        <p:nvPicPr>
          <p:cNvPr id="4098" name="Picture 2" descr="Seme divento - Centro Oratori Bresciani">
            <a:extLst>
              <a:ext uri="{FF2B5EF4-FFF2-40B4-BE49-F238E27FC236}">
                <a16:creationId xmlns:a16="http://schemas.microsoft.com/office/drawing/2014/main" id="{5D61A071-E58B-DB4E-AFA0-367F3540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502" y="2154810"/>
            <a:ext cx="2223654" cy="1667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E06938B-EB8D-0140-8910-90ED0B1BE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401" y="816639"/>
            <a:ext cx="1551189" cy="1551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Elementi multimediali online 6" title="Presentazione Alpha Ravenna">
            <a:hlinkClick r:id="" action="ppaction://media"/>
            <a:extLst>
              <a:ext uri="{FF2B5EF4-FFF2-40B4-BE49-F238E27FC236}">
                <a16:creationId xmlns:a16="http://schemas.microsoft.com/office/drawing/2014/main" id="{B530FB4C-626E-45C4-B8FC-CA528664B9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196463" y="1131226"/>
            <a:ext cx="2204317" cy="12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2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PROPOSTE VOCAZIONALI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818"/>
            <a:ext cx="10066866" cy="4690543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INCONTRI DI PREGHIERA MENSILI: </a:t>
            </a:r>
            <a:r>
              <a:rPr lang="it-IT" dirty="0"/>
              <a:t>PER INFO DON LUIGI SPADA CEL. 338 1375440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sz="2400" dirty="0"/>
              <a:t>EMMAUS: </a:t>
            </a:r>
            <a:r>
              <a:rPr lang="it-IT" dirty="0"/>
              <a:t>PER INFO DON MATTEO PAPETTI CEL. 338 7670509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sz="2400" dirty="0"/>
              <a:t>ARCA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	- Per ricevere le tracce di preghiera sulla tua casella di posta elettronica scrivi a: 		  	</a:t>
            </a:r>
            <a:r>
              <a:rPr lang="it-IT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cdv.ravennacervia@gmail.com</a:t>
            </a:r>
            <a:r>
              <a:rPr lang="it-IT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it-IT" dirty="0"/>
              <a:t>	- oppure iscriviti alla rete di preghiera sul sito della PGV: </a:t>
            </a:r>
            <a:r>
              <a:rPr lang="it-IT" dirty="0">
                <a:solidFill>
                  <a:srgbClr val="99CA3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giovaniravenna</a:t>
            </a:r>
            <a:r>
              <a:rPr lang="it-IT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.it/vocazione/</a:t>
            </a:r>
            <a:endParaRPr lang="it-IT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sz="2400" dirty="0"/>
              <a:t>SUSSIDIO PROPOSTO DA UFFICIO NAZIONALE VOCAZIONALE </a:t>
            </a:r>
            <a:r>
              <a:rPr lang="it-IT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17985" y="6321623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pic>
        <p:nvPicPr>
          <p:cNvPr id="1026" name="Picture 2" descr="Appigli - 2022 - Vocazioni Store">
            <a:extLst>
              <a:ext uri="{FF2B5EF4-FFF2-40B4-BE49-F238E27FC236}">
                <a16:creationId xmlns:a16="http://schemas.microsoft.com/office/drawing/2014/main" id="{3C6FFCF4-DD43-9542-95AB-69146F95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01" y="4836392"/>
            <a:ext cx="1058802" cy="150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cazione e spiritualità - Giovani Ravenna">
            <a:extLst>
              <a:ext uri="{FF2B5EF4-FFF2-40B4-BE49-F238E27FC236}">
                <a16:creationId xmlns:a16="http://schemas.microsoft.com/office/drawing/2014/main" id="{F01A6800-540E-614E-9C2D-A8CD8F6E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19" y="1936689"/>
            <a:ext cx="1469858" cy="1469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0AC712-A8A7-4E23-A996-C3A850A75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8389" y="1185872"/>
            <a:ext cx="1917392" cy="864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2123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FORMAZIONE ANIMATORI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818"/>
            <a:ext cx="10066866" cy="4690543"/>
          </a:xfrm>
        </p:spPr>
        <p:txBody>
          <a:bodyPr>
            <a:normAutofit/>
          </a:bodyPr>
          <a:lstStyle/>
          <a:p>
            <a:r>
              <a:rPr lang="it-IT" sz="2200" dirty="0"/>
              <a:t>SHERPA: il percorso che ti guida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  <a:p>
            <a:r>
              <a:rPr lang="it-IT" sz="2200" dirty="0"/>
              <a:t>CORSI DI FORMAZIONE PER PARROCCHIE/ZONE: </a:t>
            </a:r>
          </a:p>
          <a:p>
            <a:pPr marL="0" indent="0">
              <a:buNone/>
            </a:pPr>
            <a:r>
              <a:rPr lang="it-IT" dirty="0"/>
              <a:t>	- BASE: 5 INCONTRI </a:t>
            </a:r>
          </a:p>
          <a:p>
            <a:pPr marL="0" indent="0">
              <a:buNone/>
            </a:pPr>
            <a:r>
              <a:rPr lang="it-IT" dirty="0"/>
              <a:t>	- AVANZATO: 5 INCONTRI </a:t>
            </a:r>
          </a:p>
          <a:p>
            <a:pPr marL="0" indent="0">
              <a:buNone/>
            </a:pPr>
            <a:r>
              <a:rPr lang="it-IT" dirty="0"/>
              <a:t>	- AGGIORNAMENTO: 2 INCONTRI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200" dirty="0"/>
              <a:t>FORMAZIONE GREST 2022</a:t>
            </a:r>
            <a:r>
              <a:rPr lang="it-IT" sz="2000" dirty="0"/>
              <a:t>: due incontri nel mese di marzo 2022</a:t>
            </a:r>
            <a:endParaRPr lang="it-IT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17985" y="6321623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0FD152FA-6266-460B-AA1D-9A25D24DE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42" y="899980"/>
            <a:ext cx="2150140" cy="132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1F44B5B-7992-4E6D-BB9D-A6943B94F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36" y="3021128"/>
            <a:ext cx="3395664" cy="1616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37682FB-4FA5-4191-BC51-90F3699C7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784" y="4901193"/>
            <a:ext cx="1420430" cy="1420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64017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86995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GREST 2021 </a:t>
            </a:r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84564" y="6041362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4B4538-328F-BC4E-ACD8-D90ECF6C4607}"/>
              </a:ext>
            </a:extLst>
          </p:cNvPr>
          <p:cNvSpPr txBox="1"/>
          <p:nvPr/>
        </p:nvSpPr>
        <p:spPr>
          <a:xfrm>
            <a:off x="436376" y="1997318"/>
            <a:ext cx="5418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REPORT GREST 2021: </a:t>
            </a:r>
          </a:p>
          <a:p>
            <a:endParaRPr lang="it-IT" sz="2000" dirty="0"/>
          </a:p>
          <a:p>
            <a:r>
              <a:rPr lang="it-IT" sz="2000" dirty="0"/>
              <a:t>- 450 ANIMATORI</a:t>
            </a:r>
          </a:p>
          <a:p>
            <a:endParaRPr lang="it-IT" sz="2000" dirty="0"/>
          </a:p>
          <a:p>
            <a:r>
              <a:rPr lang="it-IT" sz="2000" dirty="0"/>
              <a:t>- 1300 RAGAZZI ANIMATI</a:t>
            </a:r>
          </a:p>
          <a:p>
            <a:endParaRPr lang="it-IT" sz="2000" dirty="0"/>
          </a:p>
          <a:p>
            <a:r>
              <a:rPr lang="it-IT" sz="2000" dirty="0"/>
              <a:t>- 25 GREST DIOCESANI + 6 parrocchie esterne</a:t>
            </a:r>
          </a:p>
        </p:txBody>
      </p:sp>
      <p:pic>
        <p:nvPicPr>
          <p:cNvPr id="10" name="Immagine 9" descr="Immagine che contiene mappa&#10;&#10;Descrizione generata automaticamente">
            <a:extLst>
              <a:ext uri="{FF2B5EF4-FFF2-40B4-BE49-F238E27FC236}">
                <a16:creationId xmlns:a16="http://schemas.microsoft.com/office/drawing/2014/main" id="{A95A3A77-2EE0-4127-834F-0A1EC7FB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083" y="969102"/>
            <a:ext cx="4911436" cy="49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55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646206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GREST 2022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2CCEF-0D0A-5B46-8189-E9B51C6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818"/>
            <a:ext cx="10066866" cy="4690543"/>
          </a:xfrm>
        </p:spPr>
        <p:txBody>
          <a:bodyPr>
            <a:normAutofit/>
          </a:bodyPr>
          <a:lstStyle/>
          <a:p>
            <a:r>
              <a:rPr lang="it-IT" sz="2200" dirty="0"/>
              <a:t>PROPOSTE PER IL GREST?</a:t>
            </a:r>
          </a:p>
          <a:p>
            <a:pPr marL="0" indent="0">
              <a:buNone/>
            </a:pPr>
            <a:r>
              <a:rPr lang="it-IT" sz="2000" dirty="0"/>
              <a:t>	- RAYA  L’ULTIMO DRAGO (Cina) – unità/diversità/distopia</a:t>
            </a:r>
          </a:p>
          <a:p>
            <a:pPr marL="0" indent="0">
              <a:buNone/>
            </a:pPr>
            <a:r>
              <a:rPr lang="it-IT" sz="2000" dirty="0"/>
              <a:t>	- LUCA (Liguria) – sogni/diversità/amicizia </a:t>
            </a:r>
          </a:p>
          <a:p>
            <a:pPr marL="0" indent="0">
              <a:buNone/>
            </a:pPr>
            <a:r>
              <a:rPr lang="it-IT" sz="2000" dirty="0"/>
              <a:t>	- SOUL (Terra e Aldilà) – apprezzare i piccoli gesti</a:t>
            </a:r>
          </a:p>
          <a:p>
            <a:pPr marL="0" indent="0">
              <a:buNone/>
            </a:pPr>
            <a:r>
              <a:rPr lang="it-IT" sz="2000" dirty="0"/>
              <a:t>	- ONWARD (Mondo fantastico) – famiglia/valori/ricerca</a:t>
            </a:r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r>
              <a:rPr lang="en-US" sz="2000" b="0" i="0" dirty="0">
                <a:effectLst/>
                <a:latin typeface="MentiText"/>
              </a:rPr>
              <a:t>Per </a:t>
            </a:r>
            <a:r>
              <a:rPr lang="en-US" sz="2000" b="0" i="0" dirty="0" err="1">
                <a:effectLst/>
                <a:latin typeface="MentiText"/>
              </a:rPr>
              <a:t>votare</a:t>
            </a:r>
            <a:r>
              <a:rPr lang="en-US" sz="2000" b="0" i="0" dirty="0">
                <a:effectLst/>
                <a:latin typeface="MentiText"/>
              </a:rPr>
              <a:t> </a:t>
            </a:r>
            <a:r>
              <a:rPr lang="en-US" sz="2000" b="0" i="0" dirty="0" err="1">
                <a:effectLst/>
                <a:latin typeface="MentiText"/>
              </a:rPr>
              <a:t>vai</a:t>
            </a:r>
            <a:r>
              <a:rPr lang="en-US" sz="2000" b="0" i="0" dirty="0">
                <a:effectLst/>
                <a:latin typeface="MentiText"/>
              </a:rPr>
              <a:t> </a:t>
            </a:r>
            <a:r>
              <a:rPr lang="en-US" sz="2000" b="0" i="0" dirty="0" err="1">
                <a:effectLst/>
                <a:latin typeface="MentiText"/>
              </a:rPr>
              <a:t>su</a:t>
            </a:r>
            <a:r>
              <a:rPr lang="en-US" sz="2000" b="0" i="0" dirty="0">
                <a:effectLst/>
                <a:latin typeface="MentiText"/>
              </a:rPr>
              <a:t> </a:t>
            </a:r>
            <a:r>
              <a:rPr lang="en-US" sz="2000" b="0" i="0" dirty="0">
                <a:effectLst/>
                <a:latin typeface="MentiText"/>
                <a:hlinkClick r:id="rId7"/>
              </a:rPr>
              <a:t>www.meti.com</a:t>
            </a:r>
            <a:r>
              <a:rPr lang="en-US" sz="2000" b="0" i="0" dirty="0">
                <a:effectLst/>
                <a:latin typeface="MentiText"/>
              </a:rPr>
              <a:t> e </a:t>
            </a:r>
            <a:r>
              <a:rPr lang="en-US" sz="2000" b="0" i="0" dirty="0" err="1">
                <a:effectLst/>
                <a:latin typeface="MentiText"/>
              </a:rPr>
              <a:t>inserisci</a:t>
            </a:r>
            <a:r>
              <a:rPr lang="en-US" sz="2000" b="0" i="0" dirty="0">
                <a:effectLst/>
                <a:latin typeface="MentiText"/>
              </a:rPr>
              <a:t> il </a:t>
            </a:r>
            <a:r>
              <a:rPr lang="en-US" sz="2000" b="0" i="0" dirty="0" err="1">
                <a:effectLst/>
                <a:latin typeface="MentiText"/>
              </a:rPr>
              <a:t>codice</a:t>
            </a:r>
            <a:r>
              <a:rPr lang="en-US" sz="2000" b="0" i="0" dirty="0">
                <a:effectLst/>
                <a:latin typeface="MentiText"/>
              </a:rPr>
              <a:t> </a:t>
            </a:r>
            <a:r>
              <a:rPr lang="en-US" sz="2000" b="1" i="0" dirty="0">
                <a:effectLst/>
                <a:latin typeface="MentiText"/>
              </a:rPr>
              <a:t>7087 8648</a:t>
            </a:r>
            <a:br>
              <a:rPr lang="en-US" sz="2000" b="1" i="0" dirty="0">
                <a:effectLst/>
                <a:latin typeface="MentiText"/>
              </a:rPr>
            </a:br>
            <a:r>
              <a:rPr lang="en-US" sz="2000" i="0" dirty="0" err="1">
                <a:effectLst/>
                <a:latin typeface="MentiText"/>
              </a:rPr>
              <a:t>Oppure</a:t>
            </a:r>
            <a:r>
              <a:rPr lang="en-US" sz="2000" i="0" dirty="0">
                <a:effectLst/>
                <a:latin typeface="MentiText"/>
              </a:rPr>
              <a:t> </a:t>
            </a:r>
            <a:r>
              <a:rPr lang="en-US" sz="2000" i="0" dirty="0" err="1">
                <a:effectLst/>
                <a:latin typeface="MentiText"/>
              </a:rPr>
              <a:t>fai</a:t>
            </a:r>
            <a:r>
              <a:rPr lang="en-US" sz="2000" i="0" dirty="0">
                <a:effectLst/>
                <a:latin typeface="MentiText"/>
              </a:rPr>
              <a:t> link </a:t>
            </a:r>
            <a:r>
              <a:rPr lang="en-US" sz="2000" i="0" dirty="0" err="1">
                <a:effectLst/>
                <a:latin typeface="MentiText"/>
              </a:rPr>
              <a:t>su</a:t>
            </a:r>
            <a:r>
              <a:rPr lang="en-US" sz="2000" i="0" dirty="0">
                <a:effectLst/>
                <a:latin typeface="MentiText"/>
              </a:rPr>
              <a:t>: </a:t>
            </a:r>
            <a:r>
              <a:rPr lang="en-US" sz="2000" i="0" dirty="0">
                <a:effectLst/>
                <a:latin typeface="MentiText"/>
                <a:hlinkClick r:id="rId8"/>
              </a:rPr>
              <a:t>https://www.menti.com/k167n8jy1z</a:t>
            </a:r>
            <a:endParaRPr lang="it-IT" dirty="0"/>
          </a:p>
          <a:p>
            <a:endParaRPr lang="it-IT" sz="2400" dirty="0"/>
          </a:p>
          <a:p>
            <a:r>
              <a:rPr lang="it-IT" sz="2200" dirty="0"/>
              <a:t>PROSSIMO INCONTRO DI EQUIPE</a:t>
            </a:r>
            <a:r>
              <a:rPr lang="it-IT" dirty="0"/>
              <a:t>:</a:t>
            </a:r>
            <a:br>
              <a:rPr lang="it-IT" dirty="0"/>
            </a:br>
            <a:r>
              <a:rPr lang="it-IT" b="1" dirty="0"/>
              <a:t>VENERDI’ 5 NOVEMBRE (SAN GUIDO M. CONFORTI)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39440-EF84-7F49-AC20-E5876B7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085" y="282942"/>
            <a:ext cx="10944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astorale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iovanile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ocazionale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Arcidiocesi di Ravenna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it-IT" alt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Cervia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73FD25D-BEDB-6046-8682-D36022C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228600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DEAE07-EBED-3B46-83BD-7BE22BFEEE34}"/>
              </a:ext>
            </a:extLst>
          </p:cNvPr>
          <p:cNvSpPr txBox="1"/>
          <p:nvPr/>
        </p:nvSpPr>
        <p:spPr>
          <a:xfrm>
            <a:off x="1117985" y="6139740"/>
            <a:ext cx="918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PER MAGGIORI INFO: WWW.GIOVANIRAVENNA.IT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4C1621-6884-4CA6-916E-E2C97CF6B3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0708" y="4572000"/>
            <a:ext cx="2170792" cy="217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Elementi multimediali online 11" title="Raya e l'ultimo drago - Trailer Ufficiale">
            <a:hlinkClick r:id="" action="ppaction://media"/>
            <a:extLst>
              <a:ext uri="{FF2B5EF4-FFF2-40B4-BE49-F238E27FC236}">
                <a16:creationId xmlns:a16="http://schemas.microsoft.com/office/drawing/2014/main" id="{49A044E1-892B-430F-83B3-A1089512C3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4950603" y="408393"/>
            <a:ext cx="2290794" cy="1294299"/>
          </a:xfrm>
          <a:prstGeom prst="rect">
            <a:avLst/>
          </a:prstGeom>
        </p:spPr>
      </p:pic>
      <p:pic>
        <p:nvPicPr>
          <p:cNvPr id="13" name="Elementi multimediali online 12" title="Disney+ | Luca - Trailer Ufficiale in Streaming dal 18 Giugno">
            <a:hlinkClick r:id="" action="ppaction://media"/>
            <a:extLst>
              <a:ext uri="{FF2B5EF4-FFF2-40B4-BE49-F238E27FC236}">
                <a16:creationId xmlns:a16="http://schemas.microsoft.com/office/drawing/2014/main" id="{CAE05FEE-BA58-4C93-BC75-C1BDE2BC328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7801698" y="837537"/>
            <a:ext cx="2290794" cy="1294299"/>
          </a:xfrm>
          <a:prstGeom prst="rect">
            <a:avLst/>
          </a:prstGeom>
        </p:spPr>
      </p:pic>
      <p:pic>
        <p:nvPicPr>
          <p:cNvPr id="14" name="Elementi multimediali online 13" title="Disney+ | Soul - In Streaming dal 25 Dicembre">
            <a:hlinkClick r:id="" action="ppaction://media"/>
            <a:extLst>
              <a:ext uri="{FF2B5EF4-FFF2-40B4-BE49-F238E27FC236}">
                <a16:creationId xmlns:a16="http://schemas.microsoft.com/office/drawing/2014/main" id="{F83B8BD5-040B-4535-A339-1A75546AE672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3"/>
          <a:stretch>
            <a:fillRect/>
          </a:stretch>
        </p:blipFill>
        <p:spPr>
          <a:xfrm>
            <a:off x="9869132" y="2188125"/>
            <a:ext cx="2290794" cy="1294299"/>
          </a:xfrm>
          <a:prstGeom prst="rect">
            <a:avLst/>
          </a:prstGeom>
        </p:spPr>
      </p:pic>
      <p:pic>
        <p:nvPicPr>
          <p:cNvPr id="15" name="Elementi multimediali online 14" title="ONWARD - Oltre la magia | Trailer Ufficiale Italiano">
            <a:hlinkClick r:id="" action="ppaction://media"/>
            <a:extLst>
              <a:ext uri="{FF2B5EF4-FFF2-40B4-BE49-F238E27FC236}">
                <a16:creationId xmlns:a16="http://schemas.microsoft.com/office/drawing/2014/main" id="{67290910-86B0-4FB5-8512-A13CD2272DD0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7517646" y="3182905"/>
            <a:ext cx="2313062" cy="13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35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5C649-93B8-6941-9998-21E86C4E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942"/>
            <a:ext cx="8596668" cy="1320800"/>
          </a:xfrm>
        </p:spPr>
        <p:txBody>
          <a:bodyPr/>
          <a:lstStyle/>
          <a:p>
            <a:r>
              <a:rPr lang="it-IT" dirty="0">
                <a:latin typeface="Chalkboard" panose="03050602040202020205" pitchFamily="66" charset="77"/>
              </a:rPr>
              <a:t>PROGETTO LINK </a:t>
            </a:r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8B5AE23-139E-4E0C-B496-DD26566FA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79581"/>
              </p:ext>
            </p:extLst>
          </p:nvPr>
        </p:nvGraphicFramePr>
        <p:xfrm>
          <a:off x="677334" y="1350336"/>
          <a:ext cx="8780636" cy="455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75FBFBEB-B9ED-4282-AA71-73031CEB13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7460" y="381664"/>
            <a:ext cx="3778482" cy="86995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63F68A03-7218-4697-870C-13BAEE4CEC99}"/>
              </a:ext>
            </a:extLst>
          </p:cNvPr>
          <p:cNvSpPr txBox="1">
            <a:spLocks/>
          </p:cNvSpPr>
          <p:nvPr/>
        </p:nvSpPr>
        <p:spPr>
          <a:xfrm>
            <a:off x="8418955" y="92108"/>
            <a:ext cx="2875491" cy="380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COORDINAMENTO</a:t>
            </a:r>
          </a:p>
        </p:txBody>
      </p:sp>
    </p:spTree>
    <p:extLst>
      <p:ext uri="{BB962C8B-B14F-4D97-AF65-F5344CB8AC3E}">
        <p14:creationId xmlns:p14="http://schemas.microsoft.com/office/powerpoint/2010/main" val="6406949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533</TotalTime>
  <Words>983</Words>
  <Application>Microsoft Office PowerPoint</Application>
  <PresentationFormat>Widescreen</PresentationFormat>
  <Paragraphs>171</Paragraphs>
  <Slides>13</Slides>
  <Notes>1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Chalkboard</vt:lpstr>
      <vt:lpstr>Courier New</vt:lpstr>
      <vt:lpstr>MentiText</vt:lpstr>
      <vt:lpstr>MV Boli</vt:lpstr>
      <vt:lpstr>Trebuchet MS</vt:lpstr>
      <vt:lpstr>Wingdings 3</vt:lpstr>
      <vt:lpstr>Sfaccettatura</vt:lpstr>
      <vt:lpstr>DEI GIOVANI</vt:lpstr>
      <vt:lpstr>PREGHIERA DI INVOCAZIONE ALLO SPIRITO SANTO  </vt:lpstr>
      <vt:lpstr>SINODO </vt:lpstr>
      <vt:lpstr>PROPOSTE DI PERCORSI </vt:lpstr>
      <vt:lpstr>PROPOSTE VOCAZIONALI</vt:lpstr>
      <vt:lpstr>FORMAZIONE ANIMATORI</vt:lpstr>
      <vt:lpstr>GREST 2021 </vt:lpstr>
      <vt:lpstr>GREST 2022 </vt:lpstr>
      <vt:lpstr>PROGETTO LINK </vt:lpstr>
      <vt:lpstr>PROGETTO LINK </vt:lpstr>
      <vt:lpstr>PROGETTO ODOS  </vt:lpstr>
      <vt:lpstr>RITIRI PER RAGAZZI E ADOLESCENTI </vt:lpstr>
      <vt:lpstr>PROPOSTE DI SERVIZIO: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DEI GIOVANI </dc:title>
  <dc:creator>Nicola Dapporto - Ravaioli Legnami</dc:creator>
  <cp:lastModifiedBy>Thomas ''Melo'' Melai</cp:lastModifiedBy>
  <cp:revision>56</cp:revision>
  <dcterms:created xsi:type="dcterms:W3CDTF">2021-10-18T13:59:04Z</dcterms:created>
  <dcterms:modified xsi:type="dcterms:W3CDTF">2021-10-21T10:23:41Z</dcterms:modified>
</cp:coreProperties>
</file>